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2" r:id="rId1"/>
  </p:sldMasterIdLst>
  <p:notesMasterIdLst>
    <p:notesMasterId r:id="rId5"/>
  </p:notesMasterIdLst>
  <p:sldIdLst>
    <p:sldId id="256" r:id="rId2"/>
    <p:sldId id="257" r:id="rId3"/>
    <p:sldId id="258" r:id="rId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03"/>
    <p:restoredTop sz="58816"/>
  </p:normalViewPr>
  <p:slideViewPr>
    <p:cSldViewPr snapToGrid="0">
      <p:cViewPr varScale="1">
        <p:scale>
          <a:sx n="80" d="100"/>
          <a:sy n="80" d="100"/>
        </p:scale>
        <p:origin x="314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5356B-43DB-DA4F-892F-804A95A942B3}" type="datetimeFigureOut">
              <a:rPr lang="en-US" smtClean="0"/>
              <a:t>9/10/24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9C0BDC-40CB-B84D-998F-44C83822AEEE}" type="slidenum">
              <a:rPr lang="en-US" smtClean="0"/>
              <a:t>‹#›</a:t>
            </a:fld>
            <a:endParaRPr lang="en-US"/>
          </a:p>
        </p:txBody>
      </p:sp>
    </p:spTree>
    <p:extLst>
      <p:ext uri="{BB962C8B-B14F-4D97-AF65-F5344CB8AC3E}">
        <p14:creationId xmlns:p14="http://schemas.microsoft.com/office/powerpoint/2010/main" val="439097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kind of obsessed with Best Practice</a:t>
            </a:r>
          </a:p>
          <a:p>
            <a:endParaRPr lang="en-US" dirty="0"/>
          </a:p>
          <a:p>
            <a:r>
              <a:rPr lang="en-US" dirty="0"/>
              <a:t>Although, when I think about it… it’s probably more accurate to say I’m fascinated – absolutely fascinated – by worst practice.</a:t>
            </a:r>
            <a:br>
              <a:rPr lang="en-US" dirty="0"/>
            </a:br>
            <a:br>
              <a:rPr lang="en-US" dirty="0"/>
            </a:br>
            <a:r>
              <a:rPr lang="en-US" dirty="0"/>
              <a:t>Worst practice is EASY. It’s tempting. It’s SIN and it’s delicious.</a:t>
            </a:r>
            <a:br>
              <a:rPr lang="en-US" dirty="0"/>
            </a:br>
            <a:br>
              <a:rPr lang="en-US" dirty="0"/>
            </a:br>
            <a:r>
              <a:rPr lang="en-US" dirty="0"/>
              <a:t>This will become clear as we go on.</a:t>
            </a:r>
            <a:br>
              <a:rPr lang="en-US" dirty="0"/>
            </a:br>
            <a:br>
              <a:rPr lang="en-US" dirty="0"/>
            </a:br>
            <a:r>
              <a:rPr lang="en-US" dirty="0"/>
              <a:t>Anyway, If you’re anything like me (and I hope you’re absolutely not) then you rely on your PowerShell or bash profile for a lot of things. You might have scraps of functions in there, you might have modules you load at the start of every session, you might have reminders that pop on screen when you start a shell and, most significantly, you possibly have an absolute ton of API keys and Secrets that were they to escape, could wreak havoc.</a:t>
            </a:r>
          </a:p>
          <a:p>
            <a:endParaRPr lang="en-US" dirty="0"/>
          </a:p>
          <a:p>
            <a:r>
              <a:rPr lang="en-US" dirty="0"/>
              <a:t>Hi, I’m Jason Brown (intro)</a:t>
            </a:r>
          </a:p>
          <a:p>
            <a:endParaRPr lang="en-US" dirty="0"/>
          </a:p>
          <a:p>
            <a:endParaRPr lang="en-US" dirty="0"/>
          </a:p>
        </p:txBody>
      </p:sp>
      <p:sp>
        <p:nvSpPr>
          <p:cNvPr id="4" name="Slide Number Placeholder 3"/>
          <p:cNvSpPr>
            <a:spLocks noGrp="1"/>
          </p:cNvSpPr>
          <p:nvPr>
            <p:ph type="sldNum" sz="quarter" idx="5"/>
          </p:nvPr>
        </p:nvSpPr>
        <p:spPr/>
        <p:txBody>
          <a:bodyPr/>
          <a:lstStyle/>
          <a:p>
            <a:fld id="{B29C0BDC-40CB-B84D-998F-44C83822AEEE}" type="slidenum">
              <a:rPr lang="en-US" smtClean="0"/>
              <a:t>1</a:t>
            </a:fld>
            <a:endParaRPr lang="en-US"/>
          </a:p>
        </p:txBody>
      </p:sp>
    </p:spTree>
    <p:extLst>
      <p:ext uri="{BB962C8B-B14F-4D97-AF65-F5344CB8AC3E}">
        <p14:creationId xmlns:p14="http://schemas.microsoft.com/office/powerpoint/2010/main" val="434478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most well-publicized way to leak an API key is </a:t>
            </a:r>
            <a:r>
              <a:rPr lang="en-US" dirty="0" err="1"/>
              <a:t>Github</a:t>
            </a:r>
            <a:r>
              <a:rPr lang="en-US" dirty="0"/>
              <a:t>. We’ve all heard stories of Bill Shock from someone leaking AWS credentials, then a hacker popping into their account and racking up tens of thousands of dollars in usage fees. They’re nice and headline grabbing. But there are lots of more subtle ways a leaked API or Application key can make your life miserable. So it’s pretty important to protect them, right?</a:t>
            </a:r>
            <a:br>
              <a:rPr lang="en-US" dirty="0"/>
            </a:br>
            <a:br>
              <a:rPr lang="en-US" dirty="0"/>
            </a:br>
            <a:r>
              <a:rPr lang="en-US" dirty="0"/>
              <a:t>But here we are, us </a:t>
            </a:r>
            <a:r>
              <a:rPr lang="en-US" dirty="0" err="1"/>
              <a:t>powershell</a:t>
            </a:r>
            <a:r>
              <a:rPr lang="en-US" dirty="0"/>
              <a:t> folks, probably with a ton of secrets sitting in our PS Profiles in plain text on a hard-drive </a:t>
            </a:r>
          </a:p>
          <a:p>
            <a:endParaRPr lang="en-US" dirty="0"/>
          </a:p>
          <a:p>
            <a:r>
              <a:rPr lang="en-US" dirty="0"/>
              <a:t>Is this really a problem? </a:t>
            </a:r>
            <a:br>
              <a:rPr lang="en-US" dirty="0"/>
            </a:br>
            <a:br>
              <a:rPr lang="en-US" dirty="0"/>
            </a:br>
            <a:r>
              <a:rPr lang="en-US" dirty="0"/>
              <a:t>Well, so far I haven’t been able to find specific examples of large-scale hacks exploiting this very specific pathway, but I have definitely found discussions about secrets being harvested from .env files in running applications, and plenty of discussions about profiles and .</a:t>
            </a:r>
            <a:r>
              <a:rPr lang="en-US" dirty="0" err="1"/>
              <a:t>bashrc</a:t>
            </a:r>
            <a:r>
              <a:rPr lang="en-US" dirty="0"/>
              <a:t> files as potential vectors. I have no doubt, based on experience, that PowerShell profiles HAVE been exploited on a small scale for mischief. I’ve PERSONALLY seen office pranks executed via </a:t>
            </a:r>
            <a:r>
              <a:rPr lang="en-US" dirty="0" err="1"/>
              <a:t>Powershell</a:t>
            </a:r>
            <a:r>
              <a:rPr lang="en-US" dirty="0"/>
              <a:t> profiles so I would NOT be surprised AT ALL to see this being exploited in some way</a:t>
            </a:r>
          </a:p>
          <a:p>
            <a:endParaRPr lang="en-US" dirty="0"/>
          </a:p>
          <a:p>
            <a:r>
              <a:rPr lang="en-US" dirty="0"/>
              <a:t>Besides, it’s just generally good practice not to leave potentially sensitive data sitting in rest in plain just ready for some bit of malware to harvest. </a:t>
            </a:r>
            <a:br>
              <a:rPr lang="en-US" dirty="0"/>
            </a:br>
            <a:br>
              <a:rPr lang="en-US" dirty="0"/>
            </a:br>
            <a:r>
              <a:rPr lang="en-US" dirty="0"/>
              <a:t>And yeah, sure your hard drive is encrypted. That absolutely wouldn’t stop, say, a malicious PowerShell module you happen to have found from lifting your profile - from its known location - and sending it off to a Pastebin somewhere for exploitation.</a:t>
            </a:r>
            <a:br>
              <a:rPr lang="en-US" dirty="0"/>
            </a:br>
            <a:br>
              <a:rPr lang="en-US" dirty="0"/>
            </a:br>
            <a:r>
              <a:rPr lang="en-US" dirty="0"/>
              <a:t>So what can we do about this? Well… what do you do with your passwords? </a:t>
            </a:r>
            <a:br>
              <a:rPr lang="en-US" dirty="0"/>
            </a:br>
            <a:br>
              <a:rPr lang="en-US" dirty="0"/>
            </a:br>
            <a:r>
              <a:rPr lang="en-US" dirty="0"/>
              <a:t>You’ve got them in a password manager, right?</a:t>
            </a:r>
            <a:br>
              <a:rPr lang="en-US" dirty="0"/>
            </a:br>
            <a:br>
              <a:rPr lang="en-US" dirty="0"/>
            </a:br>
            <a:r>
              <a:rPr lang="en-US" dirty="0"/>
              <a:t>RIGHT?</a:t>
            </a:r>
          </a:p>
          <a:p>
            <a:endParaRPr lang="en-US" dirty="0"/>
          </a:p>
          <a:p>
            <a:endParaRPr lang="en-US" dirty="0"/>
          </a:p>
          <a:p>
            <a:endParaRPr lang="en-US" dirty="0"/>
          </a:p>
          <a:p>
            <a:r>
              <a:rPr lang="en-US" dirty="0"/>
              <a:t>https://</a:t>
            </a:r>
            <a:r>
              <a:rPr lang="en-US" dirty="0" err="1"/>
              <a:t>www.techradar.com</a:t>
            </a:r>
            <a:r>
              <a:rPr lang="en-US" dirty="0"/>
              <a:t>/pro/this-new-keylogger-uses-microsoft-powershell-scripts-to-quietly-steal-sensitive-information-here-s-how-to-protect-your-data</a:t>
            </a:r>
          </a:p>
          <a:p>
            <a:r>
              <a:rPr lang="en-US" dirty="0"/>
              <a:t>https://</a:t>
            </a:r>
            <a:r>
              <a:rPr lang="en-US" dirty="0" err="1"/>
              <a:t>www.csoonline.com</a:t>
            </a:r>
            <a:r>
              <a:rPr lang="en-US" dirty="0"/>
              <a:t>/article/3488207/</a:t>
            </a:r>
            <a:r>
              <a:rPr lang="en-US" dirty="0" err="1"/>
              <a:t>aws</a:t>
            </a:r>
            <a:r>
              <a:rPr lang="en-US" dirty="0"/>
              <a:t>-environments-compromised-through-exposed-env-</a:t>
            </a:r>
            <a:r>
              <a:rPr lang="en-US" dirty="0" err="1"/>
              <a:t>files.html</a:t>
            </a:r>
            <a:endParaRPr lang="en-US" dirty="0"/>
          </a:p>
          <a:p>
            <a:endParaRPr lang="en-US" dirty="0"/>
          </a:p>
          <a:p>
            <a:endParaRPr lang="en-US" dirty="0"/>
          </a:p>
          <a:p>
            <a:endParaRPr lang="en-US" dirty="0"/>
          </a:p>
          <a:p>
            <a:endParaRPr lang="en-US" dirty="0"/>
          </a:p>
          <a:p>
            <a:endParaRPr lang="en-US" dirty="0"/>
          </a:p>
          <a:p>
            <a:r>
              <a:rPr lang="en-US" dirty="0"/>
              <a:t>https://</a:t>
            </a:r>
            <a:r>
              <a:rPr lang="en-US" dirty="0" err="1"/>
              <a:t>cybernews.com</a:t>
            </a:r>
            <a:r>
              <a:rPr lang="en-US" dirty="0"/>
              <a:t>/security/report-how-cybercriminals-abuse-</a:t>
            </a:r>
            <a:r>
              <a:rPr lang="en-US" dirty="0" err="1"/>
              <a:t>api</a:t>
            </a:r>
            <a:r>
              <a:rPr lang="en-US" dirty="0"/>
              <a:t>-keys-to-steal-millions/</a:t>
            </a:r>
          </a:p>
          <a:p>
            <a:r>
              <a:rPr lang="en-US" dirty="0"/>
              <a:t>https://</a:t>
            </a:r>
            <a:r>
              <a:rPr lang="en-US" dirty="0" err="1"/>
              <a:t>www.bleepingcomputer.com</a:t>
            </a:r>
            <a:r>
              <a:rPr lang="en-US" dirty="0"/>
              <a:t>/news/security/over-12-million-auth-secrets-and-keys-leaked-on-github-in-2023/</a:t>
            </a:r>
            <a:br>
              <a:rPr lang="en-US" dirty="0"/>
            </a:br>
            <a:r>
              <a:rPr lang="en-US" dirty="0"/>
              <a:t>https://</a:t>
            </a:r>
            <a:r>
              <a:rPr lang="en-US" dirty="0" err="1"/>
              <a:t>www.csoonline.com</a:t>
            </a:r>
            <a:r>
              <a:rPr lang="en-US" dirty="0"/>
              <a:t>/article/3488207/</a:t>
            </a:r>
            <a:r>
              <a:rPr lang="en-US" dirty="0" err="1"/>
              <a:t>aws</a:t>
            </a:r>
            <a:r>
              <a:rPr lang="en-US" dirty="0"/>
              <a:t>-environments-compromised-through-exposed-env-</a:t>
            </a:r>
            <a:r>
              <a:rPr lang="en-US" dirty="0" err="1"/>
              <a:t>files.html</a:t>
            </a:r>
            <a:endParaRPr lang="en-US" dirty="0"/>
          </a:p>
          <a:p>
            <a:r>
              <a:rPr lang="en-US" dirty="0"/>
              <a:t>https://</a:t>
            </a:r>
            <a:r>
              <a:rPr lang="en-US" dirty="0" err="1"/>
              <a:t>www.techradar.com</a:t>
            </a:r>
            <a:r>
              <a:rPr lang="en-US" dirty="0"/>
              <a:t>/pro/security/exposed-</a:t>
            </a:r>
            <a:r>
              <a:rPr lang="en-US" dirty="0" err="1"/>
              <a:t>aws</a:t>
            </a:r>
            <a:r>
              <a:rPr lang="en-US" dirty="0"/>
              <a:t>-credentials-stolen-within-minutes-by-</a:t>
            </a:r>
            <a:r>
              <a:rPr lang="en-US" dirty="0" err="1"/>
              <a:t>github</a:t>
            </a:r>
            <a:r>
              <a:rPr lang="en-US" dirty="0"/>
              <a:t>-hackers</a:t>
            </a:r>
            <a:br>
              <a:rPr lang="en-US" dirty="0"/>
            </a:br>
            <a:endParaRPr lang="en-US" dirty="0"/>
          </a:p>
        </p:txBody>
      </p:sp>
      <p:sp>
        <p:nvSpPr>
          <p:cNvPr id="4" name="Slide Number Placeholder 3"/>
          <p:cNvSpPr>
            <a:spLocks noGrp="1"/>
          </p:cNvSpPr>
          <p:nvPr>
            <p:ph type="sldNum" sz="quarter" idx="5"/>
          </p:nvPr>
        </p:nvSpPr>
        <p:spPr/>
        <p:txBody>
          <a:bodyPr/>
          <a:lstStyle/>
          <a:p>
            <a:fld id="{B29C0BDC-40CB-B84D-998F-44C83822AEEE}" type="slidenum">
              <a:rPr lang="en-US" smtClean="0"/>
              <a:t>2</a:t>
            </a:fld>
            <a:endParaRPr lang="en-US"/>
          </a:p>
        </p:txBody>
      </p:sp>
    </p:spTree>
    <p:extLst>
      <p:ext uri="{BB962C8B-B14F-4D97-AF65-F5344CB8AC3E}">
        <p14:creationId xmlns:p14="http://schemas.microsoft.com/office/powerpoint/2010/main" val="1363725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personally use </a:t>
            </a:r>
            <a:r>
              <a:rPr lang="en-US" dirty="0" err="1"/>
              <a:t>Dashlane</a:t>
            </a:r>
            <a:r>
              <a:rPr lang="en-US" dirty="0"/>
              <a:t> for all my own passwords but the technique I’m going to show you here will work for 1Password, LastPass, </a:t>
            </a:r>
            <a:r>
              <a:rPr lang="en-US" dirty="0" err="1"/>
              <a:t>BitWarden</a:t>
            </a:r>
            <a:r>
              <a:rPr lang="en-US" dirty="0"/>
              <a:t>, in fact any password manager with a Command Line Interface. This video is not sponsored, it just happens to be the Password Manager I use at home</a:t>
            </a:r>
            <a:br>
              <a:rPr lang="en-US" dirty="0"/>
            </a:br>
            <a:br>
              <a:rPr lang="en-US" dirty="0"/>
            </a:br>
            <a:r>
              <a:rPr lang="en-US" dirty="0"/>
              <a:t>It will also work (and scale) with cloud-based secret managers like you’d find in AWS, Azure, Google Cloud and it should also work with </a:t>
            </a:r>
            <a:r>
              <a:rPr lang="en-US" dirty="0" err="1"/>
              <a:t>Hashicorp</a:t>
            </a:r>
            <a:r>
              <a:rPr lang="en-US" dirty="0"/>
              <a:t> Vault and similar apps, but I’m going to focus down at the personal level for this particular video.</a:t>
            </a:r>
            <a:br>
              <a:rPr lang="en-US" dirty="0"/>
            </a:br>
            <a:br>
              <a:rPr lang="en-US" dirty="0"/>
            </a:br>
            <a:r>
              <a:rPr lang="en-US" dirty="0"/>
              <a:t>And I’ll be doing it in a fresh virtual machine with fake secrets. Just for you. You can play along, if you like.</a:t>
            </a:r>
            <a:br>
              <a:rPr lang="en-US" dirty="0"/>
            </a:br>
            <a:br>
              <a:rPr lang="en-US" dirty="0"/>
            </a:br>
            <a:r>
              <a:rPr lang="en-US" dirty="0"/>
              <a:t>Now, first things first, let’s define the environment I’m demoing this in.</a:t>
            </a:r>
            <a:br>
              <a:rPr lang="en-US" dirty="0"/>
            </a:br>
            <a:br>
              <a:rPr lang="en-US" dirty="0"/>
            </a:br>
            <a:r>
              <a:rPr lang="en-US" dirty="0"/>
              <a:t>I’m in a Virtual Machine running MacOS</a:t>
            </a:r>
            <a:br>
              <a:rPr lang="en-US" dirty="0"/>
            </a:br>
            <a:r>
              <a:rPr lang="en-US" dirty="0"/>
              <a:t>I’m using </a:t>
            </a:r>
            <a:r>
              <a:rPr lang="en-US" dirty="0" err="1"/>
              <a:t>Dashlane</a:t>
            </a:r>
            <a:r>
              <a:rPr lang="en-US" dirty="0"/>
              <a:t> Free</a:t>
            </a:r>
            <a:br>
              <a:rPr lang="en-US" dirty="0"/>
            </a:br>
            <a:r>
              <a:rPr lang="en-US" dirty="0"/>
              <a:t>I’m using PowerShell Core, running under the standard terminal</a:t>
            </a:r>
            <a:br>
              <a:rPr lang="en-US" dirty="0"/>
            </a:br>
            <a:r>
              <a:rPr lang="en-US" dirty="0"/>
              <a:t>I have starship installed</a:t>
            </a:r>
            <a:br>
              <a:rPr lang="en-US" dirty="0"/>
            </a:br>
            <a:br>
              <a:rPr lang="en-US" dirty="0"/>
            </a:br>
            <a:r>
              <a:rPr lang="en-US" dirty="0"/>
              <a:t>The CLI is installed – you can find the docs at https://</a:t>
            </a:r>
            <a:r>
              <a:rPr lang="en-US" dirty="0" err="1"/>
              <a:t>cli.dashlane.com</a:t>
            </a:r>
            <a:r>
              <a:rPr lang="en-US" dirty="0"/>
              <a:t> (not sponsored!) – but not configured</a:t>
            </a:r>
            <a:br>
              <a:rPr lang="en-US" dirty="0"/>
            </a:br>
            <a:br>
              <a:rPr lang="en-US" dirty="0"/>
            </a:br>
            <a:br>
              <a:rPr lang="en-US" dirty="0"/>
            </a:br>
            <a:r>
              <a:rPr lang="en-US" dirty="0"/>
              <a:t>You’ll also need PowerShell-</a:t>
            </a:r>
            <a:r>
              <a:rPr lang="en-US" dirty="0" err="1"/>
              <a:t>Yaml</a:t>
            </a:r>
            <a:r>
              <a:rPr lang="en-US" dirty="0"/>
              <a:t> if you want to use my example code, but you can use the built-in JSON parser if you’re OK with that.</a:t>
            </a:r>
            <a:br>
              <a:rPr lang="en-US" dirty="0"/>
            </a:br>
            <a:br>
              <a:rPr lang="en-US" dirty="0"/>
            </a:br>
            <a:r>
              <a:rPr lang="en-US" dirty="0"/>
              <a:t>https://</a:t>
            </a:r>
            <a:r>
              <a:rPr lang="en-US" dirty="0" err="1"/>
              <a:t>github.com</a:t>
            </a:r>
            <a:r>
              <a:rPr lang="en-US" dirty="0"/>
              <a:t>/</a:t>
            </a:r>
            <a:r>
              <a:rPr lang="en-US" dirty="0" err="1"/>
              <a:t>gitleaks</a:t>
            </a:r>
            <a:r>
              <a:rPr lang="en-US" dirty="0"/>
              <a:t>/</a:t>
            </a:r>
            <a:r>
              <a:rPr lang="en-US" dirty="0" err="1"/>
              <a:t>gitleaks</a:t>
            </a:r>
            <a:r>
              <a:rPr lang="en-US" dirty="0"/>
              <a:t> </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29C0BDC-40CB-B84D-998F-44C83822AEEE}" type="slidenum">
              <a:rPr lang="en-US" smtClean="0"/>
              <a:t>3</a:t>
            </a:fld>
            <a:endParaRPr lang="en-US"/>
          </a:p>
        </p:txBody>
      </p:sp>
    </p:spTree>
    <p:extLst>
      <p:ext uri="{BB962C8B-B14F-4D97-AF65-F5344CB8AC3E}">
        <p14:creationId xmlns:p14="http://schemas.microsoft.com/office/powerpoint/2010/main" val="31919592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C8C67015-90A9-FC47-9DEE-D9736A65C4EF}"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34850161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C8C67015-90A9-FC47-9DEE-D9736A65C4EF}" type="datetimeFigureOut">
              <a:rPr lang="en-US" smtClean="0"/>
              <a:t>9/10/24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41053436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C8C67015-90A9-FC47-9DEE-D9736A65C4EF}"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3758791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C8C67015-90A9-FC47-9DEE-D9736A65C4EF}"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560142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C8C67015-90A9-FC47-9DEE-D9736A65C4EF}"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38909813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C8C67015-90A9-FC47-9DEE-D9736A65C4EF}"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27647784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C8C67015-90A9-FC47-9DEE-D9736A65C4EF}"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38555727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C8C67015-90A9-FC47-9DEE-D9736A65C4EF}"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27802576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C8C67015-90A9-FC47-9DEE-D9736A65C4EF}"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2561327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C8C67015-90A9-FC47-9DEE-D9736A65C4EF}"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340740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C8C67015-90A9-FC47-9DEE-D9736A65C4EF}"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46236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C8C67015-90A9-FC47-9DEE-D9736A65C4EF}" type="datetimeFigureOut">
              <a:rPr lang="en-US" smtClean="0"/>
              <a:t>9/10/24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1584498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C8C67015-90A9-FC47-9DEE-D9736A65C4EF}" type="datetimeFigureOut">
              <a:rPr lang="en-US" smtClean="0"/>
              <a:t>9/10/24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5374485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C8C67015-90A9-FC47-9DEE-D9736A65C4EF}" type="datetimeFigureOut">
              <a:rPr lang="en-US" smtClean="0"/>
              <a:t>9/10/24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22182881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C67015-90A9-FC47-9DEE-D9736A65C4EF}" type="datetimeFigureOut">
              <a:rPr lang="en-US" smtClean="0"/>
              <a:t>9/10/24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410008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C8C67015-90A9-FC47-9DEE-D9736A65C4EF}" type="datetimeFigureOut">
              <a:rPr lang="en-US" smtClean="0"/>
              <a:t>9/10/24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2806738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C8C67015-90A9-FC47-9DEE-D9736A65C4EF}" type="datetimeFigureOut">
              <a:rPr lang="en-US" smtClean="0"/>
              <a:t>9/10/24</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F783DE87-ED24-D848-A25F-D56CA74FE4E5}" type="slidenum">
              <a:rPr lang="en-US" smtClean="0"/>
              <a:t>‹#›</a:t>
            </a:fld>
            <a:endParaRPr lang="en-US"/>
          </a:p>
        </p:txBody>
      </p:sp>
    </p:spTree>
    <p:extLst>
      <p:ext uri="{BB962C8B-B14F-4D97-AF65-F5344CB8AC3E}">
        <p14:creationId xmlns:p14="http://schemas.microsoft.com/office/powerpoint/2010/main" val="1800174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8C67015-90A9-FC47-9DEE-D9736A65C4EF}" type="datetimeFigureOut">
              <a:rPr lang="en-US" smtClean="0"/>
              <a:t>9/10/24</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F783DE87-ED24-D848-A25F-D56CA74FE4E5}" type="slidenum">
              <a:rPr lang="en-US" smtClean="0"/>
              <a:t>‹#›</a:t>
            </a:fld>
            <a:endParaRPr lang="en-US"/>
          </a:p>
        </p:txBody>
      </p:sp>
    </p:spTree>
    <p:extLst>
      <p:ext uri="{BB962C8B-B14F-4D97-AF65-F5344CB8AC3E}">
        <p14:creationId xmlns:p14="http://schemas.microsoft.com/office/powerpoint/2010/main" val="3242192146"/>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0128A-180A-4841-B861-88984FCE2649}"/>
              </a:ext>
            </a:extLst>
          </p:cNvPr>
          <p:cNvSpPr>
            <a:spLocks noGrp="1"/>
          </p:cNvSpPr>
          <p:nvPr>
            <p:ph type="ctrTitle"/>
          </p:nvPr>
        </p:nvSpPr>
        <p:spPr>
          <a:xfrm>
            <a:off x="721895" y="609601"/>
            <a:ext cx="10860505" cy="3200400"/>
          </a:xfrm>
        </p:spPr>
        <p:txBody>
          <a:bodyPr/>
          <a:lstStyle/>
          <a:p>
            <a:r>
              <a:rPr lang="en-US" dirty="0"/>
              <a:t>Secure Your </a:t>
            </a:r>
            <a:r>
              <a:rPr lang="en-US" dirty="0" err="1"/>
              <a:t>powershell</a:t>
            </a:r>
            <a:r>
              <a:rPr lang="en-US" dirty="0"/>
              <a:t> profile</a:t>
            </a:r>
          </a:p>
        </p:txBody>
      </p:sp>
      <p:sp>
        <p:nvSpPr>
          <p:cNvPr id="3" name="Subtitle 2">
            <a:extLst>
              <a:ext uri="{FF2B5EF4-FFF2-40B4-BE49-F238E27FC236}">
                <a16:creationId xmlns:a16="http://schemas.microsoft.com/office/drawing/2014/main" id="{07FC0844-AB67-1D4E-8354-73288E85D2A0}"/>
              </a:ext>
            </a:extLst>
          </p:cNvPr>
          <p:cNvSpPr>
            <a:spLocks noGrp="1"/>
          </p:cNvSpPr>
          <p:nvPr>
            <p:ph type="subTitle" idx="1"/>
          </p:nvPr>
        </p:nvSpPr>
        <p:spPr/>
        <p:txBody>
          <a:bodyPr/>
          <a:lstStyle/>
          <a:p>
            <a:r>
              <a:rPr lang="en-US" dirty="0"/>
              <a:t>Please. For God’s sake. Secure your damn profile</a:t>
            </a:r>
          </a:p>
        </p:txBody>
      </p:sp>
      <p:pic>
        <p:nvPicPr>
          <p:cNvPr id="5" name="Picture 4" descr="A gold and black logo&#10;&#10;Description automatically generated">
            <a:extLst>
              <a:ext uri="{FF2B5EF4-FFF2-40B4-BE49-F238E27FC236}">
                <a16:creationId xmlns:a16="http://schemas.microsoft.com/office/drawing/2014/main" id="{2B9F205B-2460-1FAB-196B-83E22B7D59B4}"/>
              </a:ext>
            </a:extLst>
          </p:cNvPr>
          <p:cNvPicPr>
            <a:picLocks noChangeAspect="1"/>
          </p:cNvPicPr>
          <p:nvPr/>
        </p:nvPicPr>
        <p:blipFill>
          <a:blip r:embed="rId3"/>
          <a:stretch>
            <a:fillRect/>
          </a:stretch>
        </p:blipFill>
        <p:spPr>
          <a:xfrm>
            <a:off x="10427234" y="5109411"/>
            <a:ext cx="1748589" cy="1748589"/>
          </a:xfrm>
          <a:prstGeom prst="rect">
            <a:avLst/>
          </a:prstGeom>
        </p:spPr>
      </p:pic>
    </p:spTree>
    <p:extLst>
      <p:ext uri="{BB962C8B-B14F-4D97-AF65-F5344CB8AC3E}">
        <p14:creationId xmlns:p14="http://schemas.microsoft.com/office/powerpoint/2010/main" val="402998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gold and black logo&#10;&#10;Description automatically generated">
            <a:extLst>
              <a:ext uri="{FF2B5EF4-FFF2-40B4-BE49-F238E27FC236}">
                <a16:creationId xmlns:a16="http://schemas.microsoft.com/office/drawing/2014/main" id="{E439FCDE-3212-392C-CDE5-A43389413F58}"/>
              </a:ext>
            </a:extLst>
          </p:cNvPr>
          <p:cNvPicPr>
            <a:picLocks noChangeAspect="1"/>
          </p:cNvPicPr>
          <p:nvPr/>
        </p:nvPicPr>
        <p:blipFill>
          <a:blip r:embed="rId3"/>
          <a:stretch>
            <a:fillRect/>
          </a:stretch>
        </p:blipFill>
        <p:spPr>
          <a:xfrm>
            <a:off x="10427234" y="5109411"/>
            <a:ext cx="1748589" cy="1748589"/>
          </a:xfrm>
          <a:prstGeom prst="rect">
            <a:avLst/>
          </a:prstGeom>
        </p:spPr>
      </p:pic>
      <p:sp>
        <p:nvSpPr>
          <p:cNvPr id="2" name="Title 1">
            <a:extLst>
              <a:ext uri="{FF2B5EF4-FFF2-40B4-BE49-F238E27FC236}">
                <a16:creationId xmlns:a16="http://schemas.microsoft.com/office/drawing/2014/main" id="{8F0F5548-576D-C87D-FA87-E2F21A380FC0}"/>
              </a:ext>
            </a:extLst>
          </p:cNvPr>
          <p:cNvSpPr>
            <a:spLocks noGrp="1"/>
          </p:cNvSpPr>
          <p:nvPr>
            <p:ph type="title"/>
          </p:nvPr>
        </p:nvSpPr>
        <p:spPr/>
        <p:txBody>
          <a:bodyPr/>
          <a:lstStyle/>
          <a:p>
            <a:endParaRPr lang="en-US"/>
          </a:p>
        </p:txBody>
      </p:sp>
      <p:pic>
        <p:nvPicPr>
          <p:cNvPr id="7" name="Picture 6" descr="A screenshot of a computer&#10;&#10;Description automatically generated">
            <a:extLst>
              <a:ext uri="{FF2B5EF4-FFF2-40B4-BE49-F238E27FC236}">
                <a16:creationId xmlns:a16="http://schemas.microsoft.com/office/drawing/2014/main" id="{242058D5-F8E6-A7F2-EB41-F1C9CAF72AFC}"/>
              </a:ext>
            </a:extLst>
          </p:cNvPr>
          <p:cNvPicPr>
            <a:picLocks noChangeAspect="1"/>
          </p:cNvPicPr>
          <p:nvPr/>
        </p:nvPicPr>
        <p:blipFill>
          <a:blip r:embed="rId4"/>
          <a:stretch>
            <a:fillRect/>
          </a:stretch>
        </p:blipFill>
        <p:spPr>
          <a:xfrm>
            <a:off x="365829" y="329748"/>
            <a:ext cx="7772400" cy="5461452"/>
          </a:xfrm>
          <a:prstGeom prst="rect">
            <a:avLst/>
          </a:prstGeom>
        </p:spPr>
      </p:pic>
      <p:pic>
        <p:nvPicPr>
          <p:cNvPr id="11" name="Content Placeholder 10" descr="A screenshot of a computer&#10;&#10;Description automatically generated">
            <a:extLst>
              <a:ext uri="{FF2B5EF4-FFF2-40B4-BE49-F238E27FC236}">
                <a16:creationId xmlns:a16="http://schemas.microsoft.com/office/drawing/2014/main" id="{E41373D5-5296-9865-D78F-ABDBA6B853DE}"/>
              </a:ext>
            </a:extLst>
          </p:cNvPr>
          <p:cNvPicPr>
            <a:picLocks noGrp="1" noChangeAspect="1"/>
          </p:cNvPicPr>
          <p:nvPr>
            <p:ph idx="1"/>
          </p:nvPr>
        </p:nvPicPr>
        <p:blipFill>
          <a:blip r:embed="rId5"/>
          <a:stretch>
            <a:fillRect/>
          </a:stretch>
        </p:blipFill>
        <p:spPr>
          <a:xfrm>
            <a:off x="773640" y="3518579"/>
            <a:ext cx="7863155" cy="3124200"/>
          </a:xfrm>
        </p:spPr>
      </p:pic>
      <p:pic>
        <p:nvPicPr>
          <p:cNvPr id="13" name="Picture 12" descr="A screenshot of a computer&#10;&#10;Description automatically generated">
            <a:extLst>
              <a:ext uri="{FF2B5EF4-FFF2-40B4-BE49-F238E27FC236}">
                <a16:creationId xmlns:a16="http://schemas.microsoft.com/office/drawing/2014/main" id="{2FE0CF19-A801-12F6-080C-6D7299FC979A}"/>
              </a:ext>
            </a:extLst>
          </p:cNvPr>
          <p:cNvPicPr>
            <a:picLocks noChangeAspect="1"/>
          </p:cNvPicPr>
          <p:nvPr/>
        </p:nvPicPr>
        <p:blipFill>
          <a:blip r:embed="rId6"/>
          <a:stretch>
            <a:fillRect/>
          </a:stretch>
        </p:blipFill>
        <p:spPr>
          <a:xfrm>
            <a:off x="5224338" y="551582"/>
            <a:ext cx="6824913" cy="3926036"/>
          </a:xfrm>
          <a:prstGeom prst="rect">
            <a:avLst/>
          </a:prstGeom>
        </p:spPr>
      </p:pic>
    </p:spTree>
    <p:extLst>
      <p:ext uri="{BB962C8B-B14F-4D97-AF65-F5344CB8AC3E}">
        <p14:creationId xmlns:p14="http://schemas.microsoft.com/office/powerpoint/2010/main" val="2539834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dissolv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old and black logo&#10;&#10;Description automatically generated">
            <a:extLst>
              <a:ext uri="{FF2B5EF4-FFF2-40B4-BE49-F238E27FC236}">
                <a16:creationId xmlns:a16="http://schemas.microsoft.com/office/drawing/2014/main" id="{914E726A-2E02-ACB1-8A16-D03F181B47D3}"/>
              </a:ext>
            </a:extLst>
          </p:cNvPr>
          <p:cNvPicPr>
            <a:picLocks noChangeAspect="1"/>
          </p:cNvPicPr>
          <p:nvPr/>
        </p:nvPicPr>
        <p:blipFill>
          <a:blip r:embed="rId3"/>
          <a:stretch>
            <a:fillRect/>
          </a:stretch>
        </p:blipFill>
        <p:spPr>
          <a:xfrm>
            <a:off x="10427234" y="5109411"/>
            <a:ext cx="1748589" cy="1748589"/>
          </a:xfrm>
          <a:prstGeom prst="rect">
            <a:avLst/>
          </a:prstGeom>
        </p:spPr>
      </p:pic>
      <p:sp>
        <p:nvSpPr>
          <p:cNvPr id="2" name="Title 1">
            <a:extLst>
              <a:ext uri="{FF2B5EF4-FFF2-40B4-BE49-F238E27FC236}">
                <a16:creationId xmlns:a16="http://schemas.microsoft.com/office/drawing/2014/main" id="{EB6AC33C-AD87-F459-5EB9-707047896EA4}"/>
              </a:ext>
            </a:extLst>
          </p:cNvPr>
          <p:cNvSpPr>
            <a:spLocks noGrp="1"/>
          </p:cNvSpPr>
          <p:nvPr>
            <p:ph type="title"/>
          </p:nvPr>
        </p:nvSpPr>
        <p:spPr/>
        <p:txBody>
          <a:bodyPr/>
          <a:lstStyle/>
          <a:p>
            <a:r>
              <a:rPr lang="en-US" dirty="0"/>
              <a:t>Let’s get some prerequisites out of the way</a:t>
            </a:r>
          </a:p>
        </p:txBody>
      </p:sp>
      <p:sp>
        <p:nvSpPr>
          <p:cNvPr id="3" name="Content Placeholder 2">
            <a:extLst>
              <a:ext uri="{FF2B5EF4-FFF2-40B4-BE49-F238E27FC236}">
                <a16:creationId xmlns:a16="http://schemas.microsoft.com/office/drawing/2014/main" id="{6E867086-855E-4A86-38E4-F4BB87207C77}"/>
              </a:ext>
            </a:extLst>
          </p:cNvPr>
          <p:cNvSpPr>
            <a:spLocks noGrp="1"/>
          </p:cNvSpPr>
          <p:nvPr>
            <p:ph idx="1"/>
          </p:nvPr>
        </p:nvSpPr>
        <p:spPr/>
        <p:txBody>
          <a:bodyPr/>
          <a:lstStyle/>
          <a:p>
            <a:r>
              <a:rPr lang="en-US" dirty="0"/>
              <a:t>Demo is in a Virtual Machine</a:t>
            </a:r>
          </a:p>
          <a:p>
            <a:r>
              <a:rPr lang="en-US" dirty="0"/>
              <a:t>I’m using fake data</a:t>
            </a:r>
          </a:p>
          <a:p>
            <a:r>
              <a:rPr lang="en-US" dirty="0"/>
              <a:t>I’m using </a:t>
            </a:r>
            <a:r>
              <a:rPr lang="en-US" dirty="0" err="1"/>
              <a:t>powershell</a:t>
            </a:r>
            <a:r>
              <a:rPr lang="en-US" dirty="0"/>
              <a:t> core in the standard terminal</a:t>
            </a:r>
          </a:p>
          <a:p>
            <a:r>
              <a:rPr lang="en-US" dirty="0"/>
              <a:t>I have starship installed with some </a:t>
            </a:r>
            <a:r>
              <a:rPr lang="en-US" dirty="0" err="1"/>
              <a:t>nerdfonts</a:t>
            </a:r>
            <a:r>
              <a:rPr lang="en-US" dirty="0"/>
              <a:t> for readability</a:t>
            </a:r>
          </a:p>
          <a:p>
            <a:r>
              <a:rPr lang="en-US" dirty="0"/>
              <a:t>The </a:t>
            </a:r>
            <a:r>
              <a:rPr lang="en-US" dirty="0" err="1"/>
              <a:t>dashlane</a:t>
            </a:r>
            <a:r>
              <a:rPr lang="en-US" dirty="0"/>
              <a:t> cli is installed but not configured</a:t>
            </a:r>
          </a:p>
        </p:txBody>
      </p:sp>
    </p:spTree>
    <p:extLst>
      <p:ext uri="{BB962C8B-B14F-4D97-AF65-F5344CB8AC3E}">
        <p14:creationId xmlns:p14="http://schemas.microsoft.com/office/powerpoint/2010/main" val="38644641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Mesh</Template>
  <TotalTime>12850</TotalTime>
  <Words>881</Words>
  <Application>Microsoft Macintosh PowerPoint</Application>
  <PresentationFormat>Widescreen</PresentationFormat>
  <Paragraphs>36</Paragraphs>
  <Slides>3</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Aptos</vt:lpstr>
      <vt:lpstr>Arial</vt:lpstr>
      <vt:lpstr>Century Gothic</vt:lpstr>
      <vt:lpstr>Mesh</vt:lpstr>
      <vt:lpstr>Secure Your powershell profile</vt:lpstr>
      <vt:lpstr>PowerPoint Presentation</vt:lpstr>
      <vt:lpstr>Let’s get some prerequisites out of the way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Jason Brown</dc:creator>
  <cp:lastModifiedBy>Jason Brown</cp:lastModifiedBy>
  <cp:revision>9</cp:revision>
  <dcterms:created xsi:type="dcterms:W3CDTF">2024-09-10T02:19:36Z</dcterms:created>
  <dcterms:modified xsi:type="dcterms:W3CDTF">2024-09-19T00:37:48Z</dcterms:modified>
</cp:coreProperties>
</file>

<file path=docProps/thumbnail.jpeg>
</file>